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8" r:id="rId5"/>
    <p:sldId id="259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04E"/>
    <a:srgbClr val="435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17BD1-DAE3-4D27-A4E4-A5F1E689D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FE6A67-1FFE-4D6D-82C1-C16F37096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9BF89-261F-4563-A3A5-0757A9E0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430E9F-6D36-434B-955A-9FA2259A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BFE66E-B614-4EC4-A7D8-94DF91B9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9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5F4BC-E4D3-454A-A37B-95AB7D61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4CD46-D69C-420D-A2E2-AED36E937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20EC08-8302-4263-BAAD-50EC3064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C5210-6208-4C0D-A165-83B852CC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90FE71-1854-4B92-BEAF-AFE2031F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82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E348F-CB94-41BB-815B-836B84809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6943E2-4A5A-4BDB-9AB9-63BEC76E1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CB289-757B-432B-9DB5-96B8DED6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FB560C-C3DC-4F9F-BCEC-8FC0945D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C1FC6-60E6-4747-8CAA-44E3BFE6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3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4DD95-26F2-4EE0-924B-2818E029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2966D9-C495-489E-9FCD-70F791116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986677-FA03-47FA-9449-C24A07D2A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20A80-3074-4901-B0EB-4899B1D7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CF347-72AB-4FF4-AFBA-EEED79E1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0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0C16B-AC7D-467F-9F68-9AC24B9A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5D99A-ADA2-4BD3-A868-5A921A6C7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D42A11-367B-44AF-BF0C-3B69BCD6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42307A-5B04-4779-B6B8-0E2521C1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FADCB2-773F-40E0-8953-91C79ACC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4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47BFD-51F1-41B2-8852-271353F5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D5B508-62F4-4924-A21D-16F457EAB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561C53-9346-4CC3-A1E4-8BBB1C715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C328B3-0706-424C-93C7-DDE99E29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5CA124-4F7B-47EC-9247-37778F724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3482C3-D9CD-49CB-A2C1-0A0D9430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3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824D7-12CD-4166-B7E2-BA995947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648D4-E7B7-43FF-A722-E5435D97E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944442-63C0-4E98-B2E1-B5A7C8927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70CE21-A112-4171-A14E-8603314DE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1AC350-4021-46FE-9557-3FBD5D722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3BE4C5-CB1B-4969-8186-4BACD5735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A59E7D-EBCE-4D09-A229-8A437758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876ABF-E990-404A-8A13-6D97C0B0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09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00D0B-5307-4382-BD58-0114D2BD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3A365D-E245-42FF-A6CD-27642DA3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DD19B1-6B05-4B5D-B643-94D0AFF7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255BF-A0D6-4E02-9256-57352BB78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7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EDA307-03FE-40EB-925E-DF1F9D80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A5EF47-A725-4351-B3DC-179F88A4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2BFF2A-FF70-4EA0-91D3-1905898A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08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BB67-2553-49B6-A78A-142C8CA9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009E7E-D118-4A3D-9598-A84858A6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5294AD-8939-4066-9E89-D94665402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DD616D-CCBE-476A-A656-5875BCEB3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5EBD7E-A133-43A5-B8D8-886CD557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6135A3-CADA-49D4-A761-8BD3938B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8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13F7B-421A-4F5C-BDCE-C023D4E9B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FDA51-4C96-4EF4-9C48-8FF3CBA01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158C9A-DB26-443D-9DDB-9E235796E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933C5F-CB9C-4F1D-B34C-349FF1DE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AF8089-1704-482D-B0BA-7A5E040E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A0A8DD-16C7-4BB4-8CB1-DBC36584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3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4A3D7-2170-493B-A9CB-CD3D2F37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AC6DD-8D56-4F18-8A33-4F544C935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5C3B8-F0C6-4F55-8C7B-EA422FD2A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65A0B-1724-4592-B019-FE6604333AD5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AF4020-9C7B-4491-877A-536DB18A8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67E614-549D-4B28-B805-349B10EC1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D5388-B7A1-4394-9601-350688AF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35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25C0A7-A183-432A-B33F-F110B88CA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FD9CB-DE84-4B9F-A6D5-3001AC6253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87640"/>
            <a:ext cx="1439332" cy="14393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793397-C759-44FA-8392-1C1970BB369A}"/>
              </a:ext>
            </a:extLst>
          </p:cNvPr>
          <p:cNvSpPr/>
          <p:nvPr/>
        </p:nvSpPr>
        <p:spPr>
          <a:xfrm>
            <a:off x="0" y="4754880"/>
            <a:ext cx="12192000" cy="2103120"/>
          </a:xfrm>
          <a:prstGeom prst="rect">
            <a:avLst/>
          </a:prstGeom>
          <a:solidFill>
            <a:srgbClr val="12304E"/>
          </a:solidFill>
          <a:ln>
            <a:solidFill>
              <a:srgbClr val="123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61C95-F087-4AAC-9D65-863858C2E8FD}"/>
              </a:ext>
            </a:extLst>
          </p:cNvPr>
          <p:cNvSpPr txBox="1"/>
          <p:nvPr/>
        </p:nvSpPr>
        <p:spPr>
          <a:xfrm>
            <a:off x="515754" y="2367170"/>
            <a:ext cx="111604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>
                <a:solidFill>
                  <a:srgbClr val="12304E"/>
                </a:solidFill>
              </a:rPr>
              <a:t>Школа тактической медицины</a:t>
            </a:r>
          </a:p>
          <a:p>
            <a:pPr algn="ctr"/>
            <a:r>
              <a:rPr lang="ru-RU" sz="6600" dirty="0">
                <a:solidFill>
                  <a:srgbClr val="12304E"/>
                </a:solidFill>
              </a:rPr>
              <a:t>Ход реализации проекта</a:t>
            </a:r>
          </a:p>
        </p:txBody>
      </p:sp>
      <p:pic>
        <p:nvPicPr>
          <p:cNvPr id="7" name="Picture 3" descr="C:\Users\gigabyte\Desktop\Без названия324_20250319201204.png">
            <a:extLst>
              <a:ext uri="{FF2B5EF4-FFF2-40B4-BE49-F238E27FC236}">
                <a16:creationId xmlns:a16="http://schemas.microsoft.com/office/drawing/2014/main" id="{38510C00-6A78-4A5F-8147-AE6B1A206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18404" r="17736" b="15090"/>
          <a:stretch/>
        </p:blipFill>
        <p:spPr bwMode="auto">
          <a:xfrm>
            <a:off x="10952529" y="87640"/>
            <a:ext cx="1239471" cy="16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230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833120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60866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1449011" y="487845"/>
            <a:ext cx="6746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2304E"/>
                </a:solidFill>
              </a:rPr>
              <a:t>Курсы по первой помощи с элементами тактической медицины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1553007" y="1621108"/>
            <a:ext cx="6642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Такой курс проводится в первую очередь для сотрудников правоохранительных органов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На этом курсе большее внимание уделяется практике, чтобы у курсантов вырабатывалось критическое мышление в экстренных ситуациях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Отличия от курсов первой помощи</a:t>
            </a:r>
            <a:r>
              <a:rPr lang="en-US" sz="2400" dirty="0">
                <a:solidFill>
                  <a:srgbClr val="12304E"/>
                </a:solidFill>
              </a:rPr>
              <a:t>: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Добавлено понятие условных зон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Добавлены методы эвакуации пострадавших между зонами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Быстрый и подробный осмотр по алгоритмам.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6EB7B5-436B-4949-9283-A1E018F66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36" y="95245"/>
            <a:ext cx="2034484" cy="152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A69381-A955-443D-B638-4CA44E2FF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827" y="1840383"/>
            <a:ext cx="2034484" cy="152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79ADEB-1A79-46B3-A004-9751CF407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29" y="3527613"/>
            <a:ext cx="1643528" cy="123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71DD16-7816-430E-9F27-CFCCC4E75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2" y="4958543"/>
            <a:ext cx="2405616" cy="1804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320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0748189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4016467" y="703288"/>
            <a:ext cx="65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rgbClr val="12304E"/>
                </a:solidFill>
              </a:rPr>
              <a:t>Курсы по тактической медицине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3983131" y="1621108"/>
            <a:ext cx="66427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Курсы, направленные на обучение только медиков и военных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Эти курсы отличаются от предыдущих теоретической базой и практическим блоком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Больший упор сделан на практический блок, т.к именно на нём курсанты лучше понимают процесс оказания первой помощи пострадавшему и раненому в </a:t>
            </a:r>
            <a:r>
              <a:rPr lang="ru-RU" sz="2400">
                <a:solidFill>
                  <a:srgbClr val="12304E"/>
                </a:solidFill>
              </a:rPr>
              <a:t>экстремальных условиях.</a:t>
            </a:r>
            <a:endParaRPr lang="ru-RU" sz="2400" dirty="0">
              <a:solidFill>
                <a:srgbClr val="12304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4B8B15-2540-4B6F-B29E-9EABFDDA5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6" y="135489"/>
            <a:ext cx="1791584" cy="134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404580-F42F-4445-915F-B76601039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43" y="1722243"/>
            <a:ext cx="2173941" cy="163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8A14D7-0055-4519-9C7B-9B8DFB084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5" y="3513934"/>
            <a:ext cx="1791584" cy="134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688060-2AB1-412F-92E5-7D48872E0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77" y="4994387"/>
            <a:ext cx="2161478" cy="162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11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8E8B14-B9FD-4156-940D-346615CA9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75B79-E9FD-437C-BE19-35304D87DDD3}"/>
              </a:ext>
            </a:extLst>
          </p:cNvPr>
          <p:cNvSpPr txBox="1"/>
          <p:nvPr/>
        </p:nvSpPr>
        <p:spPr>
          <a:xfrm>
            <a:off x="3001433" y="245534"/>
            <a:ext cx="618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12304E"/>
                </a:solidFill>
              </a:rPr>
              <a:t>Описание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EC777-45E7-407D-BABE-756331745DAC}"/>
              </a:ext>
            </a:extLst>
          </p:cNvPr>
          <p:cNvSpPr txBox="1"/>
          <p:nvPr/>
        </p:nvSpPr>
        <p:spPr>
          <a:xfrm>
            <a:off x="2053165" y="1351508"/>
            <a:ext cx="8085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i="0" dirty="0">
                <a:solidFill>
                  <a:srgbClr val="12304E"/>
                </a:solidFill>
                <a:effectLst/>
                <a:latin typeface="Inter"/>
              </a:rPr>
              <a:t>«Школа тактической медицины» - проект, направленный на обучение студентов медицинских вузов и колледжей Забайкальского края навыкам по оказанию первой помощи пострадавшим и раненым в экстремальных условиях. </a:t>
            </a:r>
          </a:p>
          <a:p>
            <a:pPr algn="just"/>
            <a:r>
              <a:rPr lang="ru-RU" sz="2400" b="0" i="0" dirty="0">
                <a:solidFill>
                  <a:srgbClr val="12304E"/>
                </a:solidFill>
                <a:effectLst/>
                <a:latin typeface="Inter"/>
              </a:rPr>
              <a:t>Курс по тактической медицине составляет семидневное обучение, которое включает в себя теоретический и практический блоки с последующей отработко</a:t>
            </a:r>
            <a:r>
              <a:rPr lang="ru-RU" sz="2400" dirty="0">
                <a:solidFill>
                  <a:srgbClr val="12304E"/>
                </a:solidFill>
                <a:latin typeface="Inter"/>
              </a:rPr>
              <a:t>й полученных навыков на промежуточных и итоговом зачётах.</a:t>
            </a:r>
            <a:endParaRPr lang="ru-RU" sz="2400" dirty="0">
              <a:solidFill>
                <a:srgbClr val="1230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4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8E8B14-B9FD-4156-940D-346615CA9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75B79-E9FD-437C-BE19-35304D87DDD3}"/>
              </a:ext>
            </a:extLst>
          </p:cNvPr>
          <p:cNvSpPr txBox="1"/>
          <p:nvPr/>
        </p:nvSpPr>
        <p:spPr>
          <a:xfrm>
            <a:off x="3001433" y="245534"/>
            <a:ext cx="618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12304E"/>
                </a:solidFill>
              </a:rPr>
              <a:t>Цель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EC777-45E7-407D-BABE-756331745DAC}"/>
              </a:ext>
            </a:extLst>
          </p:cNvPr>
          <p:cNvSpPr txBox="1"/>
          <p:nvPr/>
        </p:nvSpPr>
        <p:spPr>
          <a:xfrm>
            <a:off x="2053165" y="1351508"/>
            <a:ext cx="8085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i="0" dirty="0">
                <a:solidFill>
                  <a:srgbClr val="12304E"/>
                </a:solidFill>
                <a:effectLst/>
                <a:latin typeface="Inter"/>
              </a:rPr>
              <a:t>Обучение студентов ФГБОУ ВО ЧГМА и медицинских колледжей Забайкальского края навыкам по оказанию первой помощи пострадавшим и раненым в экстремальных условиях, путём проведения курсов по тактической медицине с последующим вовлечением курсантов в команду проекта.</a:t>
            </a:r>
            <a:endParaRPr lang="ru-RU" sz="2400" dirty="0">
              <a:solidFill>
                <a:srgbClr val="1230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6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833120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60866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1449011" y="672724"/>
            <a:ext cx="674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2304E"/>
                </a:solidFill>
              </a:rPr>
              <a:t>Начало реализации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1553007" y="1621107"/>
            <a:ext cx="66427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Проект «Школа тактической медицины» реализуется с 07.12.2024 года по сей день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Проект реализуется в формате мастер-классов по </a:t>
            </a:r>
            <a:r>
              <a:rPr lang="ru-RU" sz="2000" dirty="0" err="1">
                <a:solidFill>
                  <a:srgbClr val="12304E"/>
                </a:solidFill>
              </a:rPr>
              <a:t>кровоостановке</a:t>
            </a:r>
            <a:r>
              <a:rPr lang="ru-RU" sz="2000" dirty="0">
                <a:solidFill>
                  <a:srgbClr val="12304E"/>
                </a:solidFill>
              </a:rPr>
              <a:t>, а также курсов по тактической медицине, первой помощи, первой помощи с элементами тактической медицины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Первый курс был проведён 7 декабря 2024 года, именно тогда была обучена первая группа инструкторов, которые в дальнейшем вступили в команду проекта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Первый курс проводился в течение двух дней.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B06ADA-AC6E-43DE-845B-BBFE8C9C0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780" y="103089"/>
            <a:ext cx="2814924" cy="211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1DEC76-BB4C-4CD6-9B8A-E5586C79B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148" y="2466554"/>
            <a:ext cx="1637183" cy="218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3A3448-A8B2-4640-9ED1-12A8372FD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95" y="4830021"/>
            <a:ext cx="2514200" cy="188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973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0748189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7702627" y="703288"/>
            <a:ext cx="288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2304E"/>
                </a:solidFill>
              </a:rPr>
              <a:t>Первый грант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3983131" y="1621108"/>
            <a:ext cx="66427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10 декабря 2025 года проект «Школа тактической медицины» стал победителем гранта на платформе «студенческое инициативное бюджетирование»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Сумма гранта составила 130 000 рублей,</a:t>
            </a:r>
            <a:r>
              <a:rPr lang="en-US" sz="2000" dirty="0">
                <a:solidFill>
                  <a:srgbClr val="12304E"/>
                </a:solidFill>
              </a:rPr>
              <a:t> </a:t>
            </a:r>
            <a:r>
              <a:rPr lang="ru-RU" sz="2000" dirty="0">
                <a:solidFill>
                  <a:srgbClr val="12304E"/>
                </a:solidFill>
              </a:rPr>
              <a:t>на эти деньги была приобретена </a:t>
            </a:r>
            <a:r>
              <a:rPr lang="ru-RU" sz="2000" dirty="0" err="1">
                <a:solidFill>
                  <a:srgbClr val="12304E"/>
                </a:solidFill>
              </a:rPr>
              <a:t>матбаза</a:t>
            </a:r>
            <a:r>
              <a:rPr lang="ru-RU" sz="2000" dirty="0">
                <a:solidFill>
                  <a:srgbClr val="12304E"/>
                </a:solidFill>
              </a:rPr>
              <a:t>, которая была необходима для проведения полноценных курсов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Благодаря приобретённой </a:t>
            </a:r>
            <a:r>
              <a:rPr lang="ru-RU" sz="2000" dirty="0" err="1">
                <a:solidFill>
                  <a:srgbClr val="12304E"/>
                </a:solidFill>
              </a:rPr>
              <a:t>матбазе</a:t>
            </a:r>
            <a:r>
              <a:rPr lang="ru-RU" sz="2000" dirty="0">
                <a:solidFill>
                  <a:srgbClr val="12304E"/>
                </a:solidFill>
              </a:rPr>
              <a:t> были введены мастер-классы по навыкам остановки массивного кровотечения, которые проводились не только для студентов-медиков, но и для обычных гражданских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Программа курсов расширилась до 3 дней.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FDFFEB-0223-4AC5-AC73-CB70C4D5C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" y="141348"/>
            <a:ext cx="1544420" cy="205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B327C8-0F9C-4D21-8331-2D78FD9E5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86" y="1433133"/>
            <a:ext cx="1694330" cy="2259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E51C2A-2A77-44DD-B7C2-88F0ABE38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" y="3206157"/>
            <a:ext cx="1802934" cy="24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B26DB4-AC35-4D51-8F22-7CEDAC2B0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50" y="4331173"/>
            <a:ext cx="1802933" cy="240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332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833120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60866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1449011" y="672724"/>
            <a:ext cx="674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2304E"/>
                </a:solidFill>
              </a:rPr>
              <a:t>Второй выигранный грант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1553007" y="1621107"/>
            <a:ext cx="6642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17 мая 2025 года проект «Школа тактической медицины» выиграл в грантовом конкурсе </a:t>
            </a:r>
            <a:r>
              <a:rPr lang="ru-RU" sz="2000" dirty="0" err="1">
                <a:solidFill>
                  <a:srgbClr val="12304E"/>
                </a:solidFill>
              </a:rPr>
              <a:t>Росмолодёжь.Гранты</a:t>
            </a:r>
            <a:r>
              <a:rPr lang="ru-RU" sz="2000" dirty="0">
                <a:solidFill>
                  <a:srgbClr val="12304E"/>
                </a:solidFill>
              </a:rPr>
              <a:t> 1 сезон 2025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Сумма гранта составила – 320 872 рубля, на эти деньги было приобретено той </a:t>
            </a:r>
            <a:r>
              <a:rPr lang="ru-RU" sz="2000" dirty="0" err="1">
                <a:solidFill>
                  <a:srgbClr val="12304E"/>
                </a:solidFill>
              </a:rPr>
              <a:t>матбазы</a:t>
            </a:r>
            <a:r>
              <a:rPr lang="ru-RU" sz="2000" dirty="0">
                <a:solidFill>
                  <a:srgbClr val="12304E"/>
                </a:solidFill>
              </a:rPr>
              <a:t>, с помощь которой команда проекта смогла вывести курсы по тактической медицине на новый уровень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Программа курсов на тот момент занимала от 4 до 5 дней.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E00B8-835B-4B48-8FBC-4E0354061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58" y="98787"/>
            <a:ext cx="1523040" cy="203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2B15F2-9119-471A-B6DB-CFCADC3D6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69" y="2264152"/>
            <a:ext cx="2436749" cy="182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422AD1-9EA7-4EA6-9BEA-80F67E942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58" y="4190114"/>
            <a:ext cx="1523040" cy="203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3EC276-969B-4CBE-B186-DA523A192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826" y="5205474"/>
            <a:ext cx="1779446" cy="133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086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0748189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4518211" y="703288"/>
            <a:ext cx="607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2304E"/>
                </a:solidFill>
              </a:rPr>
              <a:t>Состояние проекта на сегодня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3983131" y="1621108"/>
            <a:ext cx="66427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На курсах по тактической медицины по программе проекта обучено более 200 студентов-медиков Забайкальского края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На мастер-классах по навыкам остановки массивного кровотечения обучено более 400 гражданских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Также мастер-класс был проведён для 30 китайских студентов-медиков ЦМУ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Программа обучения на курсах по тактической медицине составляет 7 дней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Теперь проект ориентирован не только на обучение студентов-медиков тактической медицине, мы также обучаем первой помощи и первой помощи с элементами тактической медицины</a:t>
            </a:r>
            <a:r>
              <a:rPr lang="en-US" sz="2000" dirty="0">
                <a:solidFill>
                  <a:srgbClr val="12304E"/>
                </a:solidFill>
              </a:rPr>
              <a:t>;</a:t>
            </a:r>
            <a:endParaRPr lang="ru-RU" sz="20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>
                <a:solidFill>
                  <a:srgbClr val="12304E"/>
                </a:solidFill>
              </a:rPr>
              <a:t>У проекта появились партнёры</a:t>
            </a:r>
            <a:r>
              <a:rPr lang="en-US" sz="2000" dirty="0">
                <a:solidFill>
                  <a:srgbClr val="12304E"/>
                </a:solidFill>
              </a:rPr>
              <a:t>:</a:t>
            </a:r>
            <a:r>
              <a:rPr lang="ru-RU" sz="2000" dirty="0">
                <a:solidFill>
                  <a:srgbClr val="12304E"/>
                </a:solidFill>
              </a:rPr>
              <a:t> ФГБОУ ВО ЧГМА, Народный Фронт, Молодёжный центр «Искра», ООО «Общество травматологов-ортопедов Забайкалья».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675829-1811-4FBD-8457-FC37EE49D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6" y="99357"/>
            <a:ext cx="1856617" cy="139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6DF03F-5060-49AB-B0ED-5BF68F7DE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75" y="1745824"/>
            <a:ext cx="2000147" cy="150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509A79-43FC-4832-9275-59A0E30A8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3" y="3392362"/>
            <a:ext cx="2632994" cy="175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C7DE36-C2FD-4959-89EA-2F3EF52C7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43" y="5326081"/>
            <a:ext cx="2088287" cy="139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69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833120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60866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1449011" y="672724"/>
            <a:ext cx="674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2304E"/>
                </a:solidFill>
              </a:rPr>
              <a:t>Мастер-классы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1553007" y="1621108"/>
            <a:ext cx="6642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Проводятся для ознакомления граждан с минимальным набором навыков остановки массивного кровотечения на самопомощи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Уже обучено более 400 граждан благодаря этим мастер-классам.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48143-45D7-4196-9CF4-975C44BB9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70" y="85165"/>
            <a:ext cx="18288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2AB14D-28BA-4F0A-83EA-74C5A993E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94" y="1656967"/>
            <a:ext cx="1507752" cy="201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202AD5-5BD5-4BED-A8FD-21F848F02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23" y="3759928"/>
            <a:ext cx="1797973" cy="134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59F362E-7505-4C5A-9430-749848805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63" y="5236892"/>
            <a:ext cx="1990165" cy="149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280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03A91-3B8C-4929-8C79-328EC4B8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A0007-3CEA-4B46-8837-56F6C0FE975F}"/>
              </a:ext>
            </a:extLst>
          </p:cNvPr>
          <p:cNvSpPr/>
          <p:nvPr/>
        </p:nvSpPr>
        <p:spPr>
          <a:xfrm>
            <a:off x="0" y="0"/>
            <a:ext cx="3860800" cy="6858000"/>
          </a:xfrm>
          <a:prstGeom prst="rect">
            <a:avLst/>
          </a:prstGeom>
          <a:solidFill>
            <a:srgbClr val="123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5D9224-5CE6-4E74-A92C-2716A3C0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059" r="79018" b="69549"/>
          <a:stretch/>
        </p:blipFill>
        <p:spPr>
          <a:xfrm>
            <a:off x="10748189" y="431800"/>
            <a:ext cx="1288145" cy="118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076B-76F0-4B5D-B83B-10DCA0046A0C}"/>
              </a:ext>
            </a:extLst>
          </p:cNvPr>
          <p:cNvSpPr txBox="1"/>
          <p:nvPr/>
        </p:nvSpPr>
        <p:spPr>
          <a:xfrm>
            <a:off x="4518211" y="703288"/>
            <a:ext cx="607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rgbClr val="12304E"/>
                </a:solidFill>
              </a:rPr>
              <a:t>Курсы первой помощи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1967-E428-4E54-A517-B12CAEE1411E}"/>
              </a:ext>
            </a:extLst>
          </p:cNvPr>
          <p:cNvSpPr txBox="1"/>
          <p:nvPr/>
        </p:nvSpPr>
        <p:spPr>
          <a:xfrm>
            <a:off x="3983131" y="1621108"/>
            <a:ext cx="6642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Подобные курсы проводятся для обычных граждан, которые так или иначе подвержены факторам, в результате действия которых будет необходимым оказать первую помощь себе или пострадавшему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srgbClr val="12304E"/>
                </a:solidFill>
              </a:rPr>
              <a:t>Этими людьми могут быть</a:t>
            </a:r>
            <a:r>
              <a:rPr lang="en-US" sz="2400" dirty="0">
                <a:solidFill>
                  <a:srgbClr val="12304E"/>
                </a:solidFill>
              </a:rPr>
              <a:t>: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Обучающиеся школ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Студенты СПО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Студенты других вузов помимо медицинских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Обычный рабочий класс гражданских</a:t>
            </a:r>
            <a:r>
              <a:rPr lang="en-US" sz="2400" dirty="0">
                <a:solidFill>
                  <a:srgbClr val="12304E"/>
                </a:solidFill>
              </a:rPr>
              <a:t>;</a:t>
            </a:r>
            <a:endParaRPr lang="ru-RU" sz="2400" dirty="0">
              <a:solidFill>
                <a:srgbClr val="12304E"/>
              </a:solidFill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2304E"/>
                </a:solidFill>
              </a:rPr>
              <a:t>Пожилые люди.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814A48-FBAD-4328-B0A6-E7DF44850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6" y="78668"/>
            <a:ext cx="2076227" cy="155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A73368-6E66-4157-9AA2-008327A51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76" y="1826314"/>
            <a:ext cx="2079812" cy="155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B079CB-F0D7-4CFA-B92A-F09B266C2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6" y="3483988"/>
            <a:ext cx="1840180" cy="138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43759F-A956-4121-95C3-E0FB508AC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41" y="4997798"/>
            <a:ext cx="2253628" cy="168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7514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613</Words>
  <Application>Microsoft Office PowerPoint</Application>
  <PresentationFormat>Широкоэкранный</PresentationFormat>
  <Paragraphs>50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Inter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Корякин</dc:creator>
  <cp:lastModifiedBy>Павел Корякин</cp:lastModifiedBy>
  <cp:revision>13</cp:revision>
  <dcterms:created xsi:type="dcterms:W3CDTF">2026-02-19T06:53:51Z</dcterms:created>
  <dcterms:modified xsi:type="dcterms:W3CDTF">2026-02-25T02:29:08Z</dcterms:modified>
</cp:coreProperties>
</file>